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61" r:id="rId8"/>
    <p:sldId id="264" r:id="rId9"/>
    <p:sldId id="265" r:id="rId10"/>
    <p:sldId id="266" r:id="rId11"/>
    <p:sldId id="267" r:id="rId12"/>
    <p:sldId id="268"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B4D70-53AA-4C6D-BB78-6DBB5CD7315E}" v="4328" dt="2020-12-06T13:03:42.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2020/12/6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2020/12/6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5" descr="グラフィカル ユーザー インターフェイス, アプリケーション&#10;&#10;説明は自動で生成されたものです">
            <a:extLst>
              <a:ext uri="{FF2B5EF4-FFF2-40B4-BE49-F238E27FC236}">
                <a16:creationId xmlns:a16="http://schemas.microsoft.com/office/drawing/2014/main" id="{E0438425-2111-4359-B37E-F9EB46405312}"/>
              </a:ext>
            </a:extLst>
          </p:cNvPr>
          <p:cNvPicPr>
            <a:picLocks noChangeAspect="1"/>
          </p:cNvPicPr>
          <p:nvPr/>
        </p:nvPicPr>
        <p:blipFill>
          <a:blip r:embed="rId2"/>
          <a:stretch>
            <a:fillRect/>
          </a:stretch>
        </p:blipFill>
        <p:spPr>
          <a:xfrm>
            <a:off x="-5751" y="812"/>
            <a:ext cx="12318517" cy="6770111"/>
          </a:xfrm>
          <a:prstGeom prst="rect">
            <a:avLst/>
          </a:prstGeom>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1B5A2C-47F8-47A6-9A08-D1A71BBA548E}"/>
              </a:ext>
            </a:extLst>
          </p:cNvPr>
          <p:cNvSpPr/>
          <p:nvPr/>
        </p:nvSpPr>
        <p:spPr>
          <a:xfrm>
            <a:off x="304801" y="1548442"/>
            <a:ext cx="5794074" cy="49601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日頃の備え</a:t>
            </a:r>
            <a:endParaRPr lang="ja-JP" altLang="en-US" sz="4800" b="1" dirty="0">
              <a:ea typeface="ＭＳ Ｐゴシック"/>
              <a:cs typeface="Calibri"/>
            </a:endParaRPr>
          </a:p>
        </p:txBody>
      </p:sp>
      <p:sp>
        <p:nvSpPr>
          <p:cNvPr id="8" name="テキスト ボックス 7">
            <a:extLst>
              <a:ext uri="{FF2B5EF4-FFF2-40B4-BE49-F238E27FC236}">
                <a16:creationId xmlns:a16="http://schemas.microsoft.com/office/drawing/2014/main" id="{31EE2A10-C60D-4FA9-AC70-BA6034B97C7A}"/>
              </a:ext>
            </a:extLst>
          </p:cNvPr>
          <p:cNvSpPr txBox="1"/>
          <p:nvPr/>
        </p:nvSpPr>
        <p:spPr>
          <a:xfrm>
            <a:off x="309653" y="1776143"/>
            <a:ext cx="599248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solidFill>
                  <a:schemeClr val="accent1"/>
                </a:solidFill>
                <a:ea typeface="ＭＳ Ｐゴシック"/>
                <a:cs typeface="Calibri"/>
              </a:rPr>
              <a:t>■事務所の備蓄</a:t>
            </a:r>
          </a:p>
          <a:p>
            <a:r>
              <a:rPr lang="ja-JP" altLang="en-US" sz="2800">
                <a:ea typeface="ＭＳ Ｐゴシック"/>
                <a:cs typeface="Calibri"/>
              </a:rPr>
              <a:t>□全員の３日分の飲料水・食料</a:t>
            </a:r>
          </a:p>
          <a:p>
            <a:r>
              <a:rPr lang="ja-JP" altLang="en-US" sz="2800">
                <a:ea typeface="ＭＳ Ｐゴシック"/>
                <a:cs typeface="Calibri"/>
              </a:rPr>
              <a:t>□懐中電灯</a:t>
            </a:r>
          </a:p>
          <a:p>
            <a:r>
              <a:rPr lang="ja-JP" altLang="en-US" sz="2800">
                <a:ea typeface="ＭＳ Ｐゴシック"/>
                <a:cs typeface="Calibri"/>
              </a:rPr>
              <a:t>□携帯ラジオ</a:t>
            </a:r>
          </a:p>
          <a:p>
            <a:r>
              <a:rPr lang="ja-JP" sz="2800">
                <a:ea typeface="+mn-lt"/>
                <a:cs typeface="+mn-lt"/>
              </a:rPr>
              <a:t>□</a:t>
            </a:r>
            <a:r>
              <a:rPr lang="ja-JP" altLang="en-US" sz="2800">
                <a:latin typeface="MS PGothic"/>
                <a:ea typeface="MS PGothic"/>
                <a:cs typeface="+mn-lt"/>
              </a:rPr>
              <a:t>手回し等発電機</a:t>
            </a:r>
            <a:endParaRPr lang="ja-JP" altLang="en-US" sz="2800">
              <a:latin typeface="MS PGothic"/>
              <a:ea typeface="MS PGothic"/>
              <a:cs typeface="Calibri"/>
            </a:endParaRPr>
          </a:p>
          <a:p>
            <a:r>
              <a:rPr lang="ja-JP" altLang="en-US" sz="2800">
                <a:ea typeface="ＭＳ Ｐゴシック"/>
                <a:cs typeface="Calibri"/>
              </a:rPr>
              <a:t>□ヘルメット・手袋(革製が望ましい)</a:t>
            </a:r>
          </a:p>
          <a:p>
            <a:r>
              <a:rPr lang="ja-JP" altLang="en-US" sz="2800">
                <a:ea typeface="ＭＳ Ｐゴシック"/>
                <a:cs typeface="Calibri"/>
              </a:rPr>
              <a:t>□防寒具</a:t>
            </a:r>
          </a:p>
          <a:p>
            <a:r>
              <a:rPr lang="ja-JP" altLang="en-US" sz="2800">
                <a:ea typeface="ＭＳ Ｐゴシック"/>
                <a:cs typeface="Calibri"/>
              </a:rPr>
              <a:t>□ビニール袋等トイレ代用品</a:t>
            </a:r>
          </a:p>
          <a:p>
            <a:r>
              <a:rPr lang="ja-JP" altLang="en-US" sz="2400">
                <a:solidFill>
                  <a:srgbClr val="FF0000"/>
                </a:solidFill>
                <a:ea typeface="ＭＳ Ｐゴシック"/>
                <a:cs typeface="Calibri"/>
              </a:rPr>
              <a:t>※停電するとビルのトイレは利用不可</a:t>
            </a:r>
          </a:p>
          <a:p>
            <a:r>
              <a:rPr lang="ja-JP" altLang="en-US" sz="2800">
                <a:ea typeface="ＭＳ Ｐゴシック"/>
                <a:cs typeface="Calibri"/>
              </a:rPr>
              <a:t>□簡易トイレ、衛生用品</a:t>
            </a:r>
          </a:p>
        </p:txBody>
      </p:sp>
      <p:sp>
        <p:nvSpPr>
          <p:cNvPr id="6" name="正方形/長方形 5">
            <a:extLst>
              <a:ext uri="{FF2B5EF4-FFF2-40B4-BE49-F238E27FC236}">
                <a16:creationId xmlns:a16="http://schemas.microsoft.com/office/drawing/2014/main" id="{130F81F7-414A-48C3-AED3-704B8883E1F1}"/>
              </a:ext>
            </a:extLst>
          </p:cNvPr>
          <p:cNvSpPr/>
          <p:nvPr/>
        </p:nvSpPr>
        <p:spPr>
          <a:xfrm>
            <a:off x="6343290" y="1548441"/>
            <a:ext cx="5621546" cy="4960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1D0C78B2-89EE-4499-9C1B-CC28D27FC8AC}"/>
              </a:ext>
            </a:extLst>
          </p:cNvPr>
          <p:cNvSpPr txBox="1"/>
          <p:nvPr/>
        </p:nvSpPr>
        <p:spPr>
          <a:xfrm>
            <a:off x="-3011517" y="27394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テキストを入力</a:t>
            </a:r>
          </a:p>
        </p:txBody>
      </p:sp>
      <p:sp>
        <p:nvSpPr>
          <p:cNvPr id="9" name="テキスト ボックス 8">
            <a:extLst>
              <a:ext uri="{FF2B5EF4-FFF2-40B4-BE49-F238E27FC236}">
                <a16:creationId xmlns:a16="http://schemas.microsoft.com/office/drawing/2014/main" id="{F8EC2B8D-2DD5-487E-881E-304DBDC6DE81}"/>
              </a:ext>
            </a:extLst>
          </p:cNvPr>
          <p:cNvSpPr txBox="1"/>
          <p:nvPr/>
        </p:nvSpPr>
        <p:spPr>
          <a:xfrm>
            <a:off x="6520672" y="1776142"/>
            <a:ext cx="599248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solidFill>
                  <a:schemeClr val="accent2">
                    <a:lumMod val="75000"/>
                  </a:schemeClr>
                </a:solidFill>
                <a:ea typeface="ＭＳ Ｐゴシック"/>
                <a:cs typeface="Calibri"/>
              </a:rPr>
              <a:t>■帰宅グッズ</a:t>
            </a:r>
          </a:p>
          <a:p>
            <a:endParaRPr lang="ja-JP" altLang="en-US" sz="3600" dirty="0">
              <a:solidFill>
                <a:schemeClr val="accent2">
                  <a:lumMod val="75000"/>
                </a:schemeClr>
              </a:solidFill>
              <a:ea typeface="ＭＳ Ｐゴシック"/>
              <a:cs typeface="Calibri"/>
            </a:endParaRPr>
          </a:p>
          <a:p>
            <a:r>
              <a:rPr lang="ja-JP" altLang="en-US" sz="2800">
                <a:ea typeface="ＭＳ Ｐゴシック"/>
                <a:cs typeface="Calibri"/>
              </a:rPr>
              <a:t>□地図</a:t>
            </a:r>
          </a:p>
          <a:p>
            <a:r>
              <a:rPr lang="ja-JP" altLang="en-US" sz="2800">
                <a:ea typeface="ＭＳ Ｐゴシック"/>
                <a:cs typeface="Calibri"/>
              </a:rPr>
              <a:t>□懐中電灯</a:t>
            </a:r>
          </a:p>
          <a:p>
            <a:r>
              <a:rPr lang="ja-JP" altLang="en-US" sz="2800">
                <a:ea typeface="ＭＳ Ｐゴシック"/>
                <a:cs typeface="Calibri"/>
              </a:rPr>
              <a:t>□携帯ラジオ</a:t>
            </a:r>
          </a:p>
          <a:p>
            <a:r>
              <a:rPr lang="ja-JP" altLang="en-US" sz="2800">
                <a:ea typeface="ＭＳ Ｐゴシック"/>
                <a:cs typeface="Calibri"/>
              </a:rPr>
              <a:t>□防寒具</a:t>
            </a:r>
            <a:r>
              <a:rPr lang="ja-JP" altLang="en-US" sz="2800">
                <a:ea typeface="ＭＳ Ｐゴシック"/>
                <a:cs typeface="+mn-lt"/>
              </a:rPr>
              <a:t>・</a:t>
            </a:r>
            <a:r>
              <a:rPr lang="ja-JP" sz="2800">
                <a:ea typeface="+mn-lt"/>
                <a:cs typeface="+mn-lt"/>
              </a:rPr>
              <a:t>手袋</a:t>
            </a:r>
          </a:p>
          <a:p>
            <a:r>
              <a:rPr lang="ja-JP" altLang="en-US" sz="2800">
                <a:ea typeface="ＭＳ Ｐゴシック"/>
                <a:cs typeface="Calibri"/>
              </a:rPr>
              <a:t>□踵まで保護された歩きやすい靴</a:t>
            </a:r>
          </a:p>
          <a:p>
            <a:r>
              <a:rPr lang="ja-JP" altLang="en-US" sz="2800">
                <a:ea typeface="ＭＳ Ｐゴシック"/>
                <a:cs typeface="Calibri"/>
              </a:rPr>
              <a:t>□携帯食料・飲料水</a:t>
            </a:r>
            <a:endParaRPr lang="ja-JP"/>
          </a:p>
        </p:txBody>
      </p:sp>
    </p:spTree>
    <p:extLst>
      <p:ext uri="{BB962C8B-B14F-4D97-AF65-F5344CB8AC3E}">
        <p14:creationId xmlns:p14="http://schemas.microsoft.com/office/powerpoint/2010/main" val="122648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1B5A2C-47F8-47A6-9A08-D1A71BBA548E}"/>
              </a:ext>
            </a:extLst>
          </p:cNvPr>
          <p:cNvSpPr/>
          <p:nvPr/>
        </p:nvSpPr>
        <p:spPr>
          <a:xfrm>
            <a:off x="304801" y="2080404"/>
            <a:ext cx="5822828" cy="44282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避難場所</a:t>
            </a:r>
            <a:endParaRPr lang="ja-JP" altLang="en-US" sz="4800" b="1" dirty="0">
              <a:ea typeface="ＭＳ Ｐゴシック"/>
              <a:cs typeface="Calibri"/>
            </a:endParaRPr>
          </a:p>
        </p:txBody>
      </p:sp>
      <p:sp>
        <p:nvSpPr>
          <p:cNvPr id="8" name="テキスト ボックス 7">
            <a:extLst>
              <a:ext uri="{FF2B5EF4-FFF2-40B4-BE49-F238E27FC236}">
                <a16:creationId xmlns:a16="http://schemas.microsoft.com/office/drawing/2014/main" id="{31EE2A10-C60D-4FA9-AC70-BA6034B97C7A}"/>
              </a:ext>
            </a:extLst>
          </p:cNvPr>
          <p:cNvSpPr txBox="1"/>
          <p:nvPr/>
        </p:nvSpPr>
        <p:spPr>
          <a:xfrm>
            <a:off x="309653" y="2164332"/>
            <a:ext cx="599248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3200">
                <a:solidFill>
                  <a:schemeClr val="accent1"/>
                </a:solidFill>
                <a:ea typeface="ＭＳ Ｐゴシック"/>
                <a:cs typeface="Calibri"/>
              </a:rPr>
              <a:t>会社の</a:t>
            </a:r>
            <a:endParaRPr lang="ja-JP">
              <a:solidFill>
                <a:schemeClr val="accent1"/>
              </a:solidFill>
              <a:ea typeface="ＭＳ Ｐゴシック" panose="020B0600070205080204" pitchFamily="34" charset="-128"/>
              <a:cs typeface="Calibri"/>
            </a:endParaRPr>
          </a:p>
          <a:p>
            <a:pPr algn="ctr"/>
            <a:r>
              <a:rPr lang="ja-JP" altLang="en-US" sz="3200">
                <a:solidFill>
                  <a:schemeClr val="accent1"/>
                </a:solidFill>
                <a:ea typeface="ＭＳ Ｐゴシック"/>
                <a:cs typeface="Calibri"/>
              </a:rPr>
              <a:t>一時・広域避難場所や避難所</a:t>
            </a:r>
            <a:endParaRPr lang="ja-JP">
              <a:solidFill>
                <a:schemeClr val="accent1"/>
              </a:solidFill>
              <a:ea typeface="ＭＳ Ｐゴシック"/>
              <a:cs typeface="Calibri"/>
            </a:endParaRPr>
          </a:p>
        </p:txBody>
      </p:sp>
      <p:sp>
        <p:nvSpPr>
          <p:cNvPr id="6" name="正方形/長方形 5">
            <a:extLst>
              <a:ext uri="{FF2B5EF4-FFF2-40B4-BE49-F238E27FC236}">
                <a16:creationId xmlns:a16="http://schemas.microsoft.com/office/drawing/2014/main" id="{130F81F7-414A-48C3-AED3-704B8883E1F1}"/>
              </a:ext>
            </a:extLst>
          </p:cNvPr>
          <p:cNvSpPr/>
          <p:nvPr/>
        </p:nvSpPr>
        <p:spPr>
          <a:xfrm>
            <a:off x="6343290" y="2080403"/>
            <a:ext cx="5621546" cy="44282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1D0C78B2-89EE-4499-9C1B-CC28D27FC8AC}"/>
              </a:ext>
            </a:extLst>
          </p:cNvPr>
          <p:cNvSpPr txBox="1"/>
          <p:nvPr/>
        </p:nvSpPr>
        <p:spPr>
          <a:xfrm>
            <a:off x="-3011517" y="27394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テキストを入力</a:t>
            </a:r>
          </a:p>
        </p:txBody>
      </p:sp>
      <p:sp>
        <p:nvSpPr>
          <p:cNvPr id="9" name="テキスト ボックス 8">
            <a:extLst>
              <a:ext uri="{FF2B5EF4-FFF2-40B4-BE49-F238E27FC236}">
                <a16:creationId xmlns:a16="http://schemas.microsoft.com/office/drawing/2014/main" id="{F8EC2B8D-2DD5-487E-881E-304DBDC6DE81}"/>
              </a:ext>
            </a:extLst>
          </p:cNvPr>
          <p:cNvSpPr txBox="1"/>
          <p:nvPr/>
        </p:nvSpPr>
        <p:spPr>
          <a:xfrm>
            <a:off x="6290634" y="2164331"/>
            <a:ext cx="5992482"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3200">
                <a:solidFill>
                  <a:schemeClr val="accent2">
                    <a:lumMod val="75000"/>
                  </a:schemeClr>
                </a:solidFill>
                <a:ea typeface="ＭＳ Ｐゴシック"/>
                <a:cs typeface="Calibri"/>
              </a:rPr>
              <a:t>自宅の</a:t>
            </a:r>
          </a:p>
          <a:p>
            <a:pPr algn="ctr"/>
            <a:r>
              <a:rPr lang="ja-JP" altLang="en-US" sz="3200">
                <a:solidFill>
                  <a:schemeClr val="accent2">
                    <a:lumMod val="75000"/>
                  </a:schemeClr>
                </a:solidFill>
                <a:ea typeface="ＭＳ Ｐゴシック"/>
                <a:cs typeface="Calibri"/>
              </a:rPr>
              <a:t>一時・広域避難場所や避難所</a:t>
            </a:r>
          </a:p>
          <a:p>
            <a:endParaRPr lang="ja-JP"/>
          </a:p>
        </p:txBody>
      </p:sp>
      <p:sp>
        <p:nvSpPr>
          <p:cNvPr id="2" name="テキスト ボックス 1">
            <a:extLst>
              <a:ext uri="{FF2B5EF4-FFF2-40B4-BE49-F238E27FC236}">
                <a16:creationId xmlns:a16="http://schemas.microsoft.com/office/drawing/2014/main" id="{2ECAF6E8-63F1-408C-B742-B068E5B04E1E}"/>
              </a:ext>
            </a:extLst>
          </p:cNvPr>
          <p:cNvSpPr txBox="1"/>
          <p:nvPr/>
        </p:nvSpPr>
        <p:spPr>
          <a:xfrm>
            <a:off x="3301041" y="1431984"/>
            <a:ext cx="70420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a:solidFill>
                  <a:srgbClr val="FF0000"/>
                </a:solidFill>
                <a:ea typeface="ＭＳ Ｐゴシック"/>
                <a:cs typeface="Calibri"/>
              </a:rPr>
              <a:t>★日頃から確認しておきましょう！</a:t>
            </a:r>
            <a:endParaRPr lang="ja-JP" altLang="en-US" sz="3200" dirty="0">
              <a:solidFill>
                <a:srgbClr val="FF0000"/>
              </a:solidFill>
              <a:ea typeface="ＭＳ Ｐゴシック"/>
              <a:cs typeface="Calibri"/>
            </a:endParaRPr>
          </a:p>
        </p:txBody>
      </p:sp>
    </p:spTree>
    <p:extLst>
      <p:ext uri="{BB962C8B-B14F-4D97-AF65-F5344CB8AC3E}">
        <p14:creationId xmlns:p14="http://schemas.microsoft.com/office/powerpoint/2010/main" val="42090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災害拠点病院</a:t>
            </a:r>
            <a:endParaRPr lang="ja-JP" altLang="en-US" sz="4800" b="1" dirty="0">
              <a:ea typeface="ＭＳ Ｐゴシック"/>
              <a:cs typeface="Calibri"/>
            </a:endParaRPr>
          </a:p>
        </p:txBody>
      </p:sp>
      <p:sp>
        <p:nvSpPr>
          <p:cNvPr id="5" name="テキスト ボックス 4">
            <a:extLst>
              <a:ext uri="{FF2B5EF4-FFF2-40B4-BE49-F238E27FC236}">
                <a16:creationId xmlns:a16="http://schemas.microsoft.com/office/drawing/2014/main" id="{1D0C78B2-89EE-4499-9C1B-CC28D27FC8AC}"/>
              </a:ext>
            </a:extLst>
          </p:cNvPr>
          <p:cNvSpPr txBox="1"/>
          <p:nvPr/>
        </p:nvSpPr>
        <p:spPr>
          <a:xfrm>
            <a:off x="-3011517" y="27394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テキストを入力</a:t>
            </a:r>
          </a:p>
        </p:txBody>
      </p:sp>
      <p:sp>
        <p:nvSpPr>
          <p:cNvPr id="2" name="テキスト ボックス 1">
            <a:extLst>
              <a:ext uri="{FF2B5EF4-FFF2-40B4-BE49-F238E27FC236}">
                <a16:creationId xmlns:a16="http://schemas.microsoft.com/office/drawing/2014/main" id="{2ECAF6E8-63F1-408C-B742-B068E5B04E1E}"/>
              </a:ext>
            </a:extLst>
          </p:cNvPr>
          <p:cNvSpPr txBox="1"/>
          <p:nvPr/>
        </p:nvSpPr>
        <p:spPr>
          <a:xfrm>
            <a:off x="583720" y="1431984"/>
            <a:ext cx="70420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a:solidFill>
                  <a:srgbClr val="FF0000"/>
                </a:solidFill>
                <a:ea typeface="ＭＳ Ｐゴシック"/>
                <a:cs typeface="Calibri"/>
              </a:rPr>
              <a:t>★日頃から確認しておきましょう！</a:t>
            </a:r>
            <a:endParaRPr lang="ja-JP" altLang="en-US" sz="3200" dirty="0">
              <a:solidFill>
                <a:srgbClr val="FF0000"/>
              </a:solidFill>
              <a:ea typeface="ＭＳ Ｐゴシック"/>
              <a:cs typeface="Calibri"/>
            </a:endParaRPr>
          </a:p>
        </p:txBody>
      </p:sp>
      <p:pic>
        <p:nvPicPr>
          <p:cNvPr id="7" name="図 9" descr="テキスト が含まれている画像&#10;&#10;説明は自動で生成されたものです">
            <a:extLst>
              <a:ext uri="{FF2B5EF4-FFF2-40B4-BE49-F238E27FC236}">
                <a16:creationId xmlns:a16="http://schemas.microsoft.com/office/drawing/2014/main" id="{D5244E05-6FDE-413D-A6B2-D561FB55C11D}"/>
              </a:ext>
            </a:extLst>
          </p:cNvPr>
          <p:cNvPicPr>
            <a:picLocks noChangeAspect="1"/>
          </p:cNvPicPr>
          <p:nvPr/>
        </p:nvPicPr>
        <p:blipFill>
          <a:blip r:embed="rId2"/>
          <a:stretch>
            <a:fillRect/>
          </a:stretch>
        </p:blipFill>
        <p:spPr>
          <a:xfrm>
            <a:off x="1446362" y="2009552"/>
            <a:ext cx="4152181" cy="4822972"/>
          </a:xfrm>
          <a:prstGeom prst="rect">
            <a:avLst/>
          </a:prstGeom>
        </p:spPr>
      </p:pic>
      <p:pic>
        <p:nvPicPr>
          <p:cNvPr id="10" name="図 10" descr="グラフィカル ユーザー インターフェイス, テキスト, アプリケーション, メール&#10;&#10;説明は自動で生成されたものです">
            <a:extLst>
              <a:ext uri="{FF2B5EF4-FFF2-40B4-BE49-F238E27FC236}">
                <a16:creationId xmlns:a16="http://schemas.microsoft.com/office/drawing/2014/main" id="{CD946664-C7C6-4A2F-8BE5-DBA744F9FF5E}"/>
              </a:ext>
            </a:extLst>
          </p:cNvPr>
          <p:cNvPicPr>
            <a:picLocks noChangeAspect="1"/>
          </p:cNvPicPr>
          <p:nvPr/>
        </p:nvPicPr>
        <p:blipFill>
          <a:blip r:embed="rId3"/>
          <a:stretch>
            <a:fillRect/>
          </a:stretch>
        </p:blipFill>
        <p:spPr>
          <a:xfrm>
            <a:off x="6809117" y="2004759"/>
            <a:ext cx="3375804" cy="4631275"/>
          </a:xfrm>
          <a:prstGeom prst="rect">
            <a:avLst/>
          </a:prstGeom>
        </p:spPr>
      </p:pic>
      <p:sp>
        <p:nvSpPr>
          <p:cNvPr id="11" name="テキスト ボックス 10">
            <a:extLst>
              <a:ext uri="{FF2B5EF4-FFF2-40B4-BE49-F238E27FC236}">
                <a16:creationId xmlns:a16="http://schemas.microsoft.com/office/drawing/2014/main" id="{36278D80-67B8-49EB-AA36-947934D0DE10}"/>
              </a:ext>
            </a:extLst>
          </p:cNvPr>
          <p:cNvSpPr txBox="1"/>
          <p:nvPr/>
        </p:nvSpPr>
        <p:spPr>
          <a:xfrm>
            <a:off x="10259683" y="5184476"/>
            <a:ext cx="15930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solidFill>
                  <a:srgbClr val="0070C0"/>
                </a:solidFill>
                <a:ea typeface="ＭＳ Ｐゴシック"/>
                <a:cs typeface="Calibri"/>
              </a:rPr>
              <a:t>もしものときに自分の情報を伝えられるものも準備しておきましょう</a:t>
            </a:r>
            <a:endParaRPr lang="ja-JP" altLang="en-US" dirty="0">
              <a:solidFill>
                <a:srgbClr val="0070C0"/>
              </a:solidFill>
              <a:ea typeface="ＭＳ Ｐゴシック"/>
              <a:cs typeface="Calibri"/>
            </a:endParaRPr>
          </a:p>
        </p:txBody>
      </p:sp>
      <p:pic>
        <p:nvPicPr>
          <p:cNvPr id="12" name="グラフィックス 12" descr="戻る 単色塗りつぶし">
            <a:extLst>
              <a:ext uri="{FF2B5EF4-FFF2-40B4-BE49-F238E27FC236}">
                <a16:creationId xmlns:a16="http://schemas.microsoft.com/office/drawing/2014/main" id="{3DFD9CEC-7FEF-4926-9589-46AD64259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3328" y="4423913"/>
            <a:ext cx="914400" cy="914400"/>
          </a:xfrm>
          <a:prstGeom prst="rect">
            <a:avLst/>
          </a:prstGeom>
        </p:spPr>
      </p:pic>
    </p:spTree>
    <p:extLst>
      <p:ext uri="{BB962C8B-B14F-4D97-AF65-F5344CB8AC3E}">
        <p14:creationId xmlns:p14="http://schemas.microsoft.com/office/powerpoint/2010/main" val="385014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家族の避難場所や連絡先</a:t>
            </a:r>
            <a:endParaRPr lang="ja-JP" altLang="en-US" sz="4800" b="1" dirty="0">
              <a:ea typeface="ＭＳ Ｐゴシック"/>
              <a:cs typeface="Calibri"/>
            </a:endParaRPr>
          </a:p>
        </p:txBody>
      </p:sp>
      <p:sp>
        <p:nvSpPr>
          <p:cNvPr id="11" name="テキスト ボックス 10">
            <a:extLst>
              <a:ext uri="{FF2B5EF4-FFF2-40B4-BE49-F238E27FC236}">
                <a16:creationId xmlns:a16="http://schemas.microsoft.com/office/drawing/2014/main" id="{36278D80-67B8-49EB-AA36-947934D0DE10}"/>
              </a:ext>
            </a:extLst>
          </p:cNvPr>
          <p:cNvSpPr txBox="1"/>
          <p:nvPr/>
        </p:nvSpPr>
        <p:spPr>
          <a:xfrm>
            <a:off x="4882551" y="3430439"/>
            <a:ext cx="648131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200">
                <a:solidFill>
                  <a:srgbClr val="0070C0"/>
                </a:solidFill>
                <a:ea typeface="ＭＳ Ｐゴシック"/>
                <a:cs typeface="Calibri"/>
              </a:rPr>
              <a:t>もしものときのために、</a:t>
            </a:r>
            <a:endParaRPr lang="ja-JP"/>
          </a:p>
          <a:p>
            <a:r>
              <a:rPr lang="ja-JP" altLang="en-US" sz="3200">
                <a:solidFill>
                  <a:srgbClr val="0070C0"/>
                </a:solidFill>
                <a:ea typeface="ＭＳ Ｐゴシック"/>
                <a:cs typeface="Calibri"/>
              </a:rPr>
              <a:t>家族や緊急連絡先の情報も、</a:t>
            </a:r>
            <a:endParaRPr lang="ja-JP">
              <a:solidFill>
                <a:srgbClr val="000000"/>
              </a:solidFill>
              <a:ea typeface="ＭＳ Ｐゴシック" panose="020B0600070205080204" pitchFamily="34" charset="-128"/>
              <a:cs typeface="Calibri"/>
            </a:endParaRPr>
          </a:p>
          <a:p>
            <a:r>
              <a:rPr lang="ja-JP" altLang="en-US" sz="3200">
                <a:solidFill>
                  <a:srgbClr val="0070C0"/>
                </a:solidFill>
                <a:ea typeface="ＭＳ Ｐゴシック"/>
                <a:cs typeface="Calibri"/>
              </a:rPr>
              <a:t>医療機関等に伝えられるようにしておくことも大切な準備と言えます。</a:t>
            </a:r>
            <a:endParaRPr lang="ja-JP">
              <a:ea typeface="ＭＳ Ｐゴシック"/>
              <a:cs typeface="Calibri"/>
            </a:endParaRPr>
          </a:p>
        </p:txBody>
      </p:sp>
      <p:pic>
        <p:nvPicPr>
          <p:cNvPr id="12" name="グラフィックス 12" descr="戻る 単色塗りつぶし">
            <a:extLst>
              <a:ext uri="{FF2B5EF4-FFF2-40B4-BE49-F238E27FC236}">
                <a16:creationId xmlns:a16="http://schemas.microsoft.com/office/drawing/2014/main" id="{3DFD9CEC-7FEF-4926-9589-46AD64259C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4309" y="2641121"/>
            <a:ext cx="914400" cy="914400"/>
          </a:xfrm>
          <a:prstGeom prst="rect">
            <a:avLst/>
          </a:prstGeom>
        </p:spPr>
      </p:pic>
      <p:pic>
        <p:nvPicPr>
          <p:cNvPr id="4" name="図 5" descr="ダイアグラム が含まれている画像&#10;&#10;説明は自動で生成されたものです">
            <a:extLst>
              <a:ext uri="{FF2B5EF4-FFF2-40B4-BE49-F238E27FC236}">
                <a16:creationId xmlns:a16="http://schemas.microsoft.com/office/drawing/2014/main" id="{99EFF4E5-68E5-498B-AD37-75CCFC4E24B9}"/>
              </a:ext>
            </a:extLst>
          </p:cNvPr>
          <p:cNvPicPr>
            <a:picLocks noChangeAspect="1"/>
          </p:cNvPicPr>
          <p:nvPr/>
        </p:nvPicPr>
        <p:blipFill>
          <a:blip r:embed="rId4"/>
          <a:stretch>
            <a:fillRect/>
          </a:stretch>
        </p:blipFill>
        <p:spPr>
          <a:xfrm>
            <a:off x="943154" y="1678669"/>
            <a:ext cx="3318294" cy="4823379"/>
          </a:xfrm>
          <a:prstGeom prst="rect">
            <a:avLst/>
          </a:prstGeom>
        </p:spPr>
      </p:pic>
    </p:spTree>
    <p:extLst>
      <p:ext uri="{BB962C8B-B14F-4D97-AF65-F5344CB8AC3E}">
        <p14:creationId xmlns:p14="http://schemas.microsoft.com/office/powerpoint/2010/main" val="385411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4800" b="1">
                <a:ea typeface="ＭＳ Ｐゴシック"/>
                <a:cs typeface="Calibri"/>
              </a:rPr>
              <a:t>大きな災害が発生したら</a:t>
            </a:r>
          </a:p>
        </p:txBody>
      </p:sp>
      <p:sp>
        <p:nvSpPr>
          <p:cNvPr id="4" name="テキスト ボックス 3">
            <a:extLst>
              <a:ext uri="{FF2B5EF4-FFF2-40B4-BE49-F238E27FC236}">
                <a16:creationId xmlns:a16="http://schemas.microsoft.com/office/drawing/2014/main" id="{0211F50F-E08C-49AE-98C1-0B404939B886}"/>
              </a:ext>
            </a:extLst>
          </p:cNvPr>
          <p:cNvSpPr txBox="1"/>
          <p:nvPr/>
        </p:nvSpPr>
        <p:spPr>
          <a:xfrm>
            <a:off x="913501" y="1474219"/>
            <a:ext cx="918425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ea typeface="ＭＳ Ｐゴシック"/>
                <a:cs typeface="Calibri"/>
              </a:rPr>
              <a:t>★</a:t>
            </a:r>
            <a:r>
              <a:rPr lang="ja-JP" altLang="en-US" sz="3200" b="1">
                <a:solidFill>
                  <a:srgbClr val="FF0000"/>
                </a:solidFill>
                <a:ea typeface="ＭＳ Ｐゴシック"/>
                <a:cs typeface="Calibri"/>
              </a:rPr>
              <a:t>大声で『地震だ』『火事だ』と呼びかける</a:t>
            </a:r>
          </a:p>
          <a:p>
            <a:r>
              <a:rPr lang="ja-JP" altLang="en-US" sz="3200" b="1">
                <a:ea typeface="ＭＳ Ｐゴシック"/>
                <a:cs typeface="Calibri"/>
              </a:rPr>
              <a:t>★まず身の</a:t>
            </a:r>
            <a:r>
              <a:rPr lang="ja-JP" altLang="en-US" sz="3200" b="1">
                <a:solidFill>
                  <a:srgbClr val="FF0000"/>
                </a:solidFill>
                <a:ea typeface="ＭＳ Ｐゴシック"/>
                <a:cs typeface="Calibri"/>
              </a:rPr>
              <a:t>安全を確保</a:t>
            </a:r>
            <a:r>
              <a:rPr lang="ja-JP" altLang="en-US" sz="3200" b="1">
                <a:ea typeface="ＭＳ Ｐゴシック"/>
                <a:cs typeface="Calibri"/>
              </a:rPr>
              <a:t>する</a:t>
            </a:r>
          </a:p>
        </p:txBody>
      </p:sp>
      <p:sp>
        <p:nvSpPr>
          <p:cNvPr id="5" name="四角形: 角を丸くする 4">
            <a:extLst>
              <a:ext uri="{FF2B5EF4-FFF2-40B4-BE49-F238E27FC236}">
                <a16:creationId xmlns:a16="http://schemas.microsoft.com/office/drawing/2014/main" id="{F9B903A9-4660-45E7-98F6-CD599A5A99E2}"/>
              </a:ext>
            </a:extLst>
          </p:cNvPr>
          <p:cNvSpPr/>
          <p:nvPr/>
        </p:nvSpPr>
        <p:spPr>
          <a:xfrm>
            <a:off x="763078" y="5025966"/>
            <a:ext cx="10768640" cy="14664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6" name="四角形: 角を丸くする 5">
            <a:extLst>
              <a:ext uri="{FF2B5EF4-FFF2-40B4-BE49-F238E27FC236}">
                <a16:creationId xmlns:a16="http://schemas.microsoft.com/office/drawing/2014/main" id="{DAB08BDE-EB9A-4539-8923-858BAFE70A63}"/>
              </a:ext>
            </a:extLst>
          </p:cNvPr>
          <p:cNvSpPr/>
          <p:nvPr/>
        </p:nvSpPr>
        <p:spPr>
          <a:xfrm>
            <a:off x="762180" y="2681558"/>
            <a:ext cx="10768639" cy="21997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E28FE2BA-9B17-4F6C-BA2A-2D38A3C68A1F}"/>
              </a:ext>
            </a:extLst>
          </p:cNvPr>
          <p:cNvSpPr txBox="1"/>
          <p:nvPr/>
        </p:nvSpPr>
        <p:spPr>
          <a:xfrm>
            <a:off x="982692" y="2851749"/>
            <a:ext cx="7847161"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ea typeface="ＭＳ Ｐゴシック"/>
                <a:cs typeface="Calibri"/>
              </a:rPr>
              <a:t>【屋内にいるとき】</a:t>
            </a:r>
          </a:p>
          <a:p>
            <a:r>
              <a:rPr lang="ja-JP" altLang="en-US" sz="2000" b="1">
                <a:ea typeface="ＭＳ Ｐゴシック"/>
                <a:cs typeface="Calibri"/>
              </a:rPr>
              <a:t>①机の下に入る。棚・窓ガラス等に近寄らない。</a:t>
            </a:r>
          </a:p>
          <a:p>
            <a:r>
              <a:rPr lang="ja-JP" altLang="en-US" sz="2000" b="1">
                <a:ea typeface="ＭＳ Ｐゴシック"/>
                <a:cs typeface="Calibri"/>
              </a:rPr>
              <a:t>②揺れがおさまったら火を消す。</a:t>
            </a:r>
          </a:p>
          <a:p>
            <a:r>
              <a:rPr lang="ja-JP" altLang="en-US" sz="2000" b="1">
                <a:ea typeface="ＭＳ Ｐゴシック"/>
                <a:cs typeface="Calibri"/>
              </a:rPr>
              <a:t>③ドアを開けて出口を確保。</a:t>
            </a:r>
          </a:p>
          <a:p>
            <a:r>
              <a:rPr lang="ja-JP" altLang="en-US" sz="2000" b="1">
                <a:ea typeface="ＭＳ Ｐゴシック"/>
                <a:cs typeface="Calibri"/>
              </a:rPr>
              <a:t>④エレベーターには乗らない。乗っていたら直いに停止階で降りる</a:t>
            </a:r>
          </a:p>
          <a:p>
            <a:r>
              <a:rPr lang="ja-JP" altLang="en-US" sz="2000" b="1">
                <a:ea typeface="ＭＳ Ｐゴシック"/>
                <a:cs typeface="Calibri"/>
              </a:rPr>
              <a:t>⑤むやみに外に出ない。</a:t>
            </a:r>
          </a:p>
        </p:txBody>
      </p:sp>
      <p:sp>
        <p:nvSpPr>
          <p:cNvPr id="8" name="テキスト ボックス 7">
            <a:extLst>
              <a:ext uri="{FF2B5EF4-FFF2-40B4-BE49-F238E27FC236}">
                <a16:creationId xmlns:a16="http://schemas.microsoft.com/office/drawing/2014/main" id="{EC41548D-0721-48F7-8BC2-87273061578D}"/>
              </a:ext>
            </a:extLst>
          </p:cNvPr>
          <p:cNvSpPr txBox="1"/>
          <p:nvPr/>
        </p:nvSpPr>
        <p:spPr>
          <a:xfrm>
            <a:off x="981794" y="5223114"/>
            <a:ext cx="109095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ea typeface="ＭＳ Ｐゴシック"/>
                <a:cs typeface="Calibri"/>
              </a:rPr>
              <a:t>【屋外にいるとき】</a:t>
            </a:r>
          </a:p>
          <a:p>
            <a:r>
              <a:rPr lang="ja-JP" altLang="en-US" sz="2000" b="1">
                <a:ea typeface="ＭＳ Ｐゴシック"/>
                <a:cs typeface="Calibri"/>
              </a:rPr>
              <a:t>①鞄・着衣で頭を保護し、安全な場所へ避難する。落下物、ガラスの飛散に注意。</a:t>
            </a:r>
          </a:p>
          <a:p>
            <a:r>
              <a:rPr lang="ja-JP" altLang="en-US" sz="2000" b="1">
                <a:ea typeface="ＭＳ Ｐゴシック"/>
                <a:cs typeface="Calibri"/>
              </a:rPr>
              <a:t>②ブロック塀、門柱等に近寄らない</a:t>
            </a:r>
          </a:p>
        </p:txBody>
      </p:sp>
    </p:spTree>
    <p:extLst>
      <p:ext uri="{BB962C8B-B14F-4D97-AF65-F5344CB8AC3E}">
        <p14:creationId xmlns:p14="http://schemas.microsoft.com/office/powerpoint/2010/main" val="11500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安全を確保したら</a:t>
            </a:r>
            <a:endParaRPr lang="ja-JP" altLang="en-US" sz="4800" b="1" dirty="0">
              <a:ea typeface="ＭＳ Ｐゴシック"/>
              <a:cs typeface="Calibri"/>
            </a:endParaRPr>
          </a:p>
        </p:txBody>
      </p:sp>
      <p:sp>
        <p:nvSpPr>
          <p:cNvPr id="4" name="テキスト ボックス 3">
            <a:extLst>
              <a:ext uri="{FF2B5EF4-FFF2-40B4-BE49-F238E27FC236}">
                <a16:creationId xmlns:a16="http://schemas.microsoft.com/office/drawing/2014/main" id="{0211F50F-E08C-49AE-98C1-0B404939B886}"/>
              </a:ext>
            </a:extLst>
          </p:cNvPr>
          <p:cNvSpPr txBox="1"/>
          <p:nvPr/>
        </p:nvSpPr>
        <p:spPr>
          <a:xfrm>
            <a:off x="913501" y="1718633"/>
            <a:ext cx="1050697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a:ea typeface="ＭＳ Ｐゴシック"/>
                <a:cs typeface="Calibri"/>
              </a:rPr>
              <a:t>●まわりの状況を確認する</a:t>
            </a:r>
            <a:endParaRPr lang="ja-JP" altLang="en-US" sz="3200">
              <a:solidFill>
                <a:srgbClr val="000000"/>
              </a:solidFill>
              <a:ea typeface="ＭＳ Ｐゴシック"/>
              <a:cs typeface="Calibri"/>
            </a:endParaRPr>
          </a:p>
          <a:p>
            <a:endParaRPr lang="ja-JP" altLang="en-US" sz="3200" dirty="0">
              <a:ea typeface="ＭＳ Ｐゴシック"/>
              <a:cs typeface="Calibri"/>
            </a:endParaRPr>
          </a:p>
          <a:p>
            <a:r>
              <a:rPr lang="ja-JP" altLang="en-US" sz="3200">
                <a:ea typeface="ＭＳ Ｐゴシック"/>
                <a:cs typeface="Calibri"/>
              </a:rPr>
              <a:t>●電気・ガス・水道・通信手段等の状況を確認する</a:t>
            </a:r>
          </a:p>
          <a:p>
            <a:endParaRPr lang="ja-JP" altLang="en-US" sz="3200" dirty="0">
              <a:ea typeface="ＭＳ Ｐゴシック"/>
              <a:cs typeface="Calibri"/>
            </a:endParaRPr>
          </a:p>
          <a:p>
            <a:r>
              <a:rPr lang="ja-JP" altLang="en-US" sz="3200">
                <a:ea typeface="ＭＳ Ｐゴシック"/>
                <a:cs typeface="Calibri"/>
              </a:rPr>
              <a:t>●非常ベルを鳴らす</a:t>
            </a:r>
          </a:p>
          <a:p>
            <a:endParaRPr lang="ja-JP" altLang="en-US" sz="3200" dirty="0">
              <a:ea typeface="ＭＳ Ｐゴシック"/>
              <a:cs typeface="Calibri"/>
            </a:endParaRPr>
          </a:p>
          <a:p>
            <a:r>
              <a:rPr lang="ja-JP" altLang="en-US" sz="3200">
                <a:ea typeface="ＭＳ Ｐゴシック"/>
                <a:cs typeface="Calibri"/>
              </a:rPr>
              <a:t>●消火できる火災であれば消火器等で消火活動をする</a:t>
            </a:r>
          </a:p>
          <a:p>
            <a:endParaRPr lang="ja-JP" altLang="en-US" sz="3200" dirty="0">
              <a:ea typeface="ＭＳ Ｐゴシック"/>
              <a:cs typeface="Calibri"/>
            </a:endParaRPr>
          </a:p>
          <a:p>
            <a:r>
              <a:rPr lang="ja-JP" altLang="en-US" sz="3200">
                <a:ea typeface="ＭＳ Ｐゴシック"/>
                <a:cs typeface="Calibri"/>
              </a:rPr>
              <a:t>●近くにケガ人がいたらできる範囲で救助する</a:t>
            </a:r>
          </a:p>
        </p:txBody>
      </p:sp>
    </p:spTree>
    <p:extLst>
      <p:ext uri="{BB962C8B-B14F-4D97-AF65-F5344CB8AC3E}">
        <p14:creationId xmlns:p14="http://schemas.microsoft.com/office/powerpoint/2010/main" val="255770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避難するときは</a:t>
            </a:r>
            <a:endParaRPr lang="ja-JP" altLang="en-US" sz="4800" b="1" dirty="0">
              <a:ea typeface="ＭＳ Ｐゴシック"/>
              <a:cs typeface="Calibri"/>
            </a:endParaRPr>
          </a:p>
        </p:txBody>
      </p:sp>
      <p:sp>
        <p:nvSpPr>
          <p:cNvPr id="4" name="テキスト ボックス 3">
            <a:extLst>
              <a:ext uri="{FF2B5EF4-FFF2-40B4-BE49-F238E27FC236}">
                <a16:creationId xmlns:a16="http://schemas.microsoft.com/office/drawing/2014/main" id="{0211F50F-E08C-49AE-98C1-0B404939B886}"/>
              </a:ext>
            </a:extLst>
          </p:cNvPr>
          <p:cNvSpPr txBox="1"/>
          <p:nvPr/>
        </p:nvSpPr>
        <p:spPr>
          <a:xfrm>
            <a:off x="841614" y="1517350"/>
            <a:ext cx="1050697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b="1">
                <a:solidFill>
                  <a:srgbClr val="FF0000"/>
                </a:solidFill>
                <a:ea typeface="ＭＳ Ｐゴシック"/>
                <a:cs typeface="Calibri"/>
              </a:rPr>
              <a:t>◎次の点に気をつけよう‼</a:t>
            </a:r>
          </a:p>
          <a:p>
            <a:pPr marL="457200" indent="-457200">
              <a:buFont typeface="Arial"/>
              <a:buChar char="•"/>
            </a:pPr>
            <a:r>
              <a:rPr lang="ja-JP" altLang="en-US" sz="3200">
                <a:ea typeface="ＭＳ Ｐゴシック"/>
                <a:cs typeface="Calibri"/>
              </a:rPr>
              <a:t>電気ブレーカーを切り、ガス・水道の元栓を閉める</a:t>
            </a:r>
          </a:p>
          <a:p>
            <a:pPr marL="457200" indent="-457200">
              <a:buFont typeface="Arial"/>
              <a:buChar char="•"/>
            </a:pPr>
            <a:r>
              <a:rPr lang="ja-JP" altLang="en-US" sz="3200">
                <a:ea typeface="ＭＳ Ｐゴシック"/>
                <a:cs typeface="Calibri"/>
              </a:rPr>
              <a:t>頭を保護して、煙を吸い込まないようにハンカチ等で口と鼻を覆い、姿勢を低くし、屋外へ避難。</a:t>
            </a:r>
          </a:p>
          <a:p>
            <a:pPr marL="457200" indent="-457200">
              <a:buFont typeface="Arial"/>
              <a:buChar char="•"/>
            </a:pPr>
            <a:r>
              <a:rPr lang="ja-JP" altLang="en-US" sz="3200">
                <a:ea typeface="ＭＳ Ｐゴシック"/>
                <a:cs typeface="Calibri"/>
              </a:rPr>
              <a:t>車では避難しない(救助活動の邪魔)。車中で被災し、車を置いて逃げる場合、鍵をつけたままにする。</a:t>
            </a:r>
            <a:endParaRPr lang="ja-JP" altLang="en-US" sz="3200" dirty="0">
              <a:ea typeface="ＭＳ Ｐゴシック"/>
              <a:cs typeface="Calibri"/>
            </a:endParaRPr>
          </a:p>
        </p:txBody>
      </p:sp>
      <p:sp>
        <p:nvSpPr>
          <p:cNvPr id="2" name="テキスト ボックス 1">
            <a:extLst>
              <a:ext uri="{FF2B5EF4-FFF2-40B4-BE49-F238E27FC236}">
                <a16:creationId xmlns:a16="http://schemas.microsoft.com/office/drawing/2014/main" id="{ABA0AEC4-4A83-4B48-931F-848D634E12DB}"/>
              </a:ext>
            </a:extLst>
          </p:cNvPr>
          <p:cNvSpPr txBox="1"/>
          <p:nvPr/>
        </p:nvSpPr>
        <p:spPr>
          <a:xfrm>
            <a:off x="914400" y="4868173"/>
            <a:ext cx="1098142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solidFill>
                  <a:srgbClr val="FF0000"/>
                </a:solidFill>
                <a:ea typeface="ＭＳ Ｐゴシック"/>
                <a:cs typeface="Calibri"/>
              </a:rPr>
              <a:t>◎火災が次の距離に迫ったら要注意‼</a:t>
            </a:r>
          </a:p>
          <a:p>
            <a:r>
              <a:rPr lang="ja-JP" altLang="en-US" sz="3200" b="1">
                <a:solidFill>
                  <a:srgbClr val="FF0000"/>
                </a:solidFill>
                <a:ea typeface="ＭＳ Ｐゴシック"/>
                <a:cs typeface="Calibri"/>
              </a:rPr>
              <a:t>　　風上➤➤➤３００ｍ　　　風下➤➤➤１００ｍ　　　　　</a:t>
            </a:r>
            <a:endParaRPr lang="ja-JP" altLang="en-US" sz="3200" b="1" dirty="0">
              <a:solidFill>
                <a:srgbClr val="FF0000"/>
              </a:solidFill>
              <a:ea typeface="ＭＳ Ｐゴシック"/>
              <a:cs typeface="Calibri"/>
            </a:endParaRPr>
          </a:p>
          <a:p>
            <a:r>
              <a:rPr lang="ja-JP" altLang="en-US" sz="3200" b="1">
                <a:solidFill>
                  <a:srgbClr val="FF0000"/>
                </a:solidFill>
                <a:ea typeface="ＭＳ Ｐゴシック"/>
                <a:cs typeface="Calibri"/>
              </a:rPr>
              <a:t>　　風横➤➤➤１５０ｍ</a:t>
            </a:r>
            <a:endParaRPr lang="ja-JP" altLang="en-US" sz="3200" b="1" dirty="0">
              <a:solidFill>
                <a:srgbClr val="FF0000"/>
              </a:solidFill>
              <a:ea typeface="ＭＳ Ｐゴシック"/>
              <a:cs typeface="Calibri"/>
            </a:endParaRPr>
          </a:p>
        </p:txBody>
      </p:sp>
    </p:spTree>
    <p:extLst>
      <p:ext uri="{BB962C8B-B14F-4D97-AF65-F5344CB8AC3E}">
        <p14:creationId xmlns:p14="http://schemas.microsoft.com/office/powerpoint/2010/main" val="233332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3" descr="テキスト が含まれている画像&#10;&#10;説明は自動で生成されたものです">
            <a:extLst>
              <a:ext uri="{FF2B5EF4-FFF2-40B4-BE49-F238E27FC236}">
                <a16:creationId xmlns:a16="http://schemas.microsoft.com/office/drawing/2014/main" id="{8631E00E-3612-40B1-805B-3ECD20E31A6C}"/>
              </a:ext>
            </a:extLst>
          </p:cNvPr>
          <p:cNvPicPr>
            <a:picLocks noChangeAspect="1"/>
          </p:cNvPicPr>
          <p:nvPr/>
        </p:nvPicPr>
        <p:blipFill>
          <a:blip r:embed="rId2"/>
          <a:stretch>
            <a:fillRect/>
          </a:stretch>
        </p:blipFill>
        <p:spPr>
          <a:xfrm>
            <a:off x="785004" y="298811"/>
            <a:ext cx="10866405" cy="6504795"/>
          </a:xfrm>
          <a:prstGeom prst="rect">
            <a:avLst/>
          </a:prstGeom>
        </p:spPr>
      </p:pic>
      <p:sp>
        <p:nvSpPr>
          <p:cNvPr id="4" name="正方形/長方形 3">
            <a:extLst>
              <a:ext uri="{FF2B5EF4-FFF2-40B4-BE49-F238E27FC236}">
                <a16:creationId xmlns:a16="http://schemas.microsoft.com/office/drawing/2014/main" id="{C28C8611-F776-414E-8412-33293EDBEE6E}"/>
              </a:ext>
            </a:extLst>
          </p:cNvPr>
          <p:cNvSpPr/>
          <p:nvPr/>
        </p:nvSpPr>
        <p:spPr>
          <a:xfrm>
            <a:off x="5753819" y="240103"/>
            <a:ext cx="690113" cy="655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82AEBF4A-7F72-4661-B863-BAA12E4CC59C}"/>
              </a:ext>
            </a:extLst>
          </p:cNvPr>
          <p:cNvSpPr/>
          <p:nvPr/>
        </p:nvSpPr>
        <p:spPr>
          <a:xfrm>
            <a:off x="11418498" y="240102"/>
            <a:ext cx="575095" cy="655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30467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帰宅ができるようになったら</a:t>
            </a:r>
            <a:endParaRPr lang="ja-JP" altLang="en-US" sz="4800" b="1" dirty="0">
              <a:ea typeface="ＭＳ Ｐゴシック"/>
              <a:cs typeface="Calibri"/>
            </a:endParaRPr>
          </a:p>
        </p:txBody>
      </p:sp>
      <p:sp>
        <p:nvSpPr>
          <p:cNvPr id="4" name="テキスト ボックス 3">
            <a:extLst>
              <a:ext uri="{FF2B5EF4-FFF2-40B4-BE49-F238E27FC236}">
                <a16:creationId xmlns:a16="http://schemas.microsoft.com/office/drawing/2014/main" id="{0211F50F-E08C-49AE-98C1-0B404939B886}"/>
              </a:ext>
            </a:extLst>
          </p:cNvPr>
          <p:cNvSpPr txBox="1"/>
          <p:nvPr/>
        </p:nvSpPr>
        <p:spPr>
          <a:xfrm>
            <a:off x="913501" y="1718633"/>
            <a:ext cx="10506972"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b="1">
                <a:solidFill>
                  <a:srgbClr val="FF0000"/>
                </a:solidFill>
                <a:ea typeface="ＭＳ Ｐゴシック"/>
                <a:cs typeface="Calibri"/>
              </a:rPr>
              <a:t>◎事前に徒歩での帰宅ルートを確認しておく</a:t>
            </a:r>
            <a:endParaRPr lang="ja-JP"/>
          </a:p>
          <a:p>
            <a:endParaRPr lang="ja-JP" altLang="en-US" b="1" dirty="0">
              <a:solidFill>
                <a:srgbClr val="FF0000"/>
              </a:solidFill>
              <a:ea typeface="ＭＳ Ｐゴシック"/>
              <a:cs typeface="Calibri"/>
            </a:endParaRPr>
          </a:p>
          <a:p>
            <a:pPr marL="457200" indent="-457200">
              <a:buFont typeface="Arial"/>
              <a:buChar char="•"/>
            </a:pPr>
            <a:r>
              <a:rPr lang="ja-JP" altLang="en-US" sz="3200">
                <a:ea typeface="ＭＳ Ｐゴシック"/>
                <a:cs typeface="Calibri"/>
              </a:rPr>
              <a:t>10キロ圏内は徒歩で帰宅可能とされています。</a:t>
            </a:r>
            <a:endParaRPr lang="ja-JP" altLang="en-US" sz="3200" dirty="0">
              <a:ea typeface="ＭＳ Ｐゴシック"/>
              <a:cs typeface="Calibri"/>
            </a:endParaRPr>
          </a:p>
          <a:p>
            <a:pPr marL="457200" indent="-457200">
              <a:buFont typeface="Arial"/>
              <a:buChar char="•"/>
            </a:pPr>
            <a:r>
              <a:rPr lang="ja-JP" altLang="en-US" sz="3200">
                <a:ea typeface="ＭＳ Ｐゴシック"/>
                <a:cs typeface="Calibri"/>
              </a:rPr>
              <a:t>明るいうちに自宅まで到着できるか考え行動しましょう。</a:t>
            </a:r>
          </a:p>
        </p:txBody>
      </p:sp>
      <p:sp>
        <p:nvSpPr>
          <p:cNvPr id="2" name="テキスト ボックス 1">
            <a:extLst>
              <a:ext uri="{FF2B5EF4-FFF2-40B4-BE49-F238E27FC236}">
                <a16:creationId xmlns:a16="http://schemas.microsoft.com/office/drawing/2014/main" id="{ABA0AEC4-4A83-4B48-931F-848D634E12DB}"/>
              </a:ext>
            </a:extLst>
          </p:cNvPr>
          <p:cNvSpPr txBox="1"/>
          <p:nvPr/>
        </p:nvSpPr>
        <p:spPr>
          <a:xfrm>
            <a:off x="842513" y="4005531"/>
            <a:ext cx="1098142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solidFill>
                  <a:srgbClr val="FF0000"/>
                </a:solidFill>
                <a:ea typeface="ＭＳ Ｐゴシック"/>
                <a:cs typeface="Calibri"/>
              </a:rPr>
              <a:t>※事業者に対して～東京都条例～</a:t>
            </a:r>
          </a:p>
          <a:p>
            <a:r>
              <a:rPr lang="ja-JP" altLang="en-US" sz="3200">
                <a:solidFill>
                  <a:schemeClr val="accent5">
                    <a:lumMod val="50000"/>
                  </a:schemeClr>
                </a:solidFill>
                <a:ea typeface="ＭＳ Ｐゴシック"/>
                <a:cs typeface="Calibri"/>
              </a:rPr>
              <a:t>事業者に対しては、震災後三日間は従業員の帰宅をさせないようにすることで、救命救急活動に支障が生じないようにすることが求められています。</a:t>
            </a:r>
          </a:p>
          <a:p>
            <a:r>
              <a:rPr lang="ja-JP" altLang="en-US" sz="3200" b="1" dirty="0">
                <a:solidFill>
                  <a:srgbClr val="FF0000"/>
                </a:solidFill>
                <a:ea typeface="ＭＳ Ｐゴシック"/>
                <a:cs typeface="Calibri"/>
              </a:rPr>
              <a:t>　　</a:t>
            </a:r>
          </a:p>
        </p:txBody>
      </p:sp>
    </p:spTree>
    <p:extLst>
      <p:ext uri="{BB962C8B-B14F-4D97-AF65-F5344CB8AC3E}">
        <p14:creationId xmlns:p14="http://schemas.microsoft.com/office/powerpoint/2010/main" val="67593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帰宅支援・ステーションや避難場所</a:t>
            </a:r>
            <a:endParaRPr lang="ja-JP" altLang="en-US" sz="4800" b="1" dirty="0">
              <a:ea typeface="ＭＳ Ｐゴシック"/>
              <a:cs typeface="Calibri"/>
            </a:endParaRPr>
          </a:p>
        </p:txBody>
      </p:sp>
      <p:pic>
        <p:nvPicPr>
          <p:cNvPr id="5" name="図 5" descr="ダイアグラム が含まれている画像&#10;&#10;説明は自動で生成されたものです">
            <a:extLst>
              <a:ext uri="{FF2B5EF4-FFF2-40B4-BE49-F238E27FC236}">
                <a16:creationId xmlns:a16="http://schemas.microsoft.com/office/drawing/2014/main" id="{4CB7757D-18D2-43CB-A646-7E8D389BB9E1}"/>
              </a:ext>
            </a:extLst>
          </p:cNvPr>
          <p:cNvPicPr>
            <a:picLocks noChangeAspect="1"/>
          </p:cNvPicPr>
          <p:nvPr/>
        </p:nvPicPr>
        <p:blipFill>
          <a:blip r:embed="rId2"/>
          <a:stretch>
            <a:fillRect/>
          </a:stretch>
        </p:blipFill>
        <p:spPr>
          <a:xfrm>
            <a:off x="7427345" y="2043022"/>
            <a:ext cx="3648973" cy="3663350"/>
          </a:xfrm>
          <a:prstGeom prst="rect">
            <a:avLst/>
          </a:prstGeom>
        </p:spPr>
      </p:pic>
      <p:pic>
        <p:nvPicPr>
          <p:cNvPr id="6" name="図 6" descr="テキスト, 手紙&#10;&#10;説明は自動で生成されたものです">
            <a:extLst>
              <a:ext uri="{FF2B5EF4-FFF2-40B4-BE49-F238E27FC236}">
                <a16:creationId xmlns:a16="http://schemas.microsoft.com/office/drawing/2014/main" id="{B78B9BC8-A55C-4C94-A1D5-C190257E020B}"/>
              </a:ext>
            </a:extLst>
          </p:cNvPr>
          <p:cNvPicPr>
            <a:picLocks noChangeAspect="1"/>
          </p:cNvPicPr>
          <p:nvPr/>
        </p:nvPicPr>
        <p:blipFill>
          <a:blip r:embed="rId3"/>
          <a:stretch>
            <a:fillRect/>
          </a:stretch>
        </p:blipFill>
        <p:spPr>
          <a:xfrm>
            <a:off x="1114424" y="1563447"/>
            <a:ext cx="4485377" cy="2552160"/>
          </a:xfrm>
          <a:prstGeom prst="rect">
            <a:avLst/>
          </a:prstGeom>
        </p:spPr>
      </p:pic>
      <p:pic>
        <p:nvPicPr>
          <p:cNvPr id="7" name="図 7" descr="テキスト, 手紙&#10;&#10;説明は自動で生成されたものです">
            <a:extLst>
              <a:ext uri="{FF2B5EF4-FFF2-40B4-BE49-F238E27FC236}">
                <a16:creationId xmlns:a16="http://schemas.microsoft.com/office/drawing/2014/main" id="{5F023C29-FD47-49CC-86FF-602048E7C9A9}"/>
              </a:ext>
            </a:extLst>
          </p:cNvPr>
          <p:cNvPicPr>
            <a:picLocks noChangeAspect="1"/>
          </p:cNvPicPr>
          <p:nvPr/>
        </p:nvPicPr>
        <p:blipFill>
          <a:blip r:embed="rId4"/>
          <a:stretch>
            <a:fillRect/>
          </a:stretch>
        </p:blipFill>
        <p:spPr>
          <a:xfrm>
            <a:off x="871271" y="4244611"/>
            <a:ext cx="6208142" cy="2193154"/>
          </a:xfrm>
          <a:prstGeom prst="rect">
            <a:avLst/>
          </a:prstGeom>
        </p:spPr>
      </p:pic>
    </p:spTree>
    <p:extLst>
      <p:ext uri="{BB962C8B-B14F-4D97-AF65-F5344CB8AC3E}">
        <p14:creationId xmlns:p14="http://schemas.microsoft.com/office/powerpoint/2010/main" val="331827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帰宅支援・道路と交通規制</a:t>
            </a:r>
            <a:endParaRPr lang="ja-JP" altLang="en-US" sz="4800" b="1" dirty="0">
              <a:ea typeface="ＭＳ Ｐゴシック"/>
              <a:cs typeface="Calibri"/>
            </a:endParaRPr>
          </a:p>
        </p:txBody>
      </p:sp>
      <p:sp>
        <p:nvSpPr>
          <p:cNvPr id="4" name="テキスト ボックス 3">
            <a:extLst>
              <a:ext uri="{FF2B5EF4-FFF2-40B4-BE49-F238E27FC236}">
                <a16:creationId xmlns:a16="http://schemas.microsoft.com/office/drawing/2014/main" id="{6C39896B-30E9-491F-988C-243558ECC181}"/>
              </a:ext>
            </a:extLst>
          </p:cNvPr>
          <p:cNvSpPr txBox="1"/>
          <p:nvPr/>
        </p:nvSpPr>
        <p:spPr>
          <a:xfrm>
            <a:off x="526212" y="3991155"/>
            <a:ext cx="1113957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a:solidFill>
                  <a:srgbClr val="FF0000"/>
                </a:solidFill>
                <a:ea typeface="ＭＳ Ｐゴシック"/>
                <a:cs typeface="Calibri"/>
              </a:rPr>
              <a:t>※震度６以上での第一次交通規制</a:t>
            </a:r>
          </a:p>
          <a:p>
            <a:pPr marL="514350" indent="-514350">
              <a:buAutoNum type="arabicParenR"/>
            </a:pPr>
            <a:r>
              <a:rPr lang="ja-JP" altLang="en-US" sz="2800">
                <a:ea typeface="ＭＳ Ｐゴシック"/>
                <a:cs typeface="Calibri"/>
              </a:rPr>
              <a:t>環状７号線内側への一般車両の流入が禁止される。</a:t>
            </a:r>
          </a:p>
          <a:p>
            <a:pPr marL="514350" indent="-514350">
              <a:buAutoNum type="arabicParenR"/>
            </a:pPr>
            <a:r>
              <a:rPr lang="ja-JP" altLang="en-US" sz="2800">
                <a:ea typeface="ＭＳ Ｐゴシック"/>
                <a:cs typeface="Calibri"/>
              </a:rPr>
              <a:t>環状８号線内側への一般車両の都市方向への流入が抑制される。</a:t>
            </a:r>
          </a:p>
          <a:p>
            <a:pPr marL="514350" indent="-514350">
              <a:buAutoNum type="arabicParenR"/>
            </a:pPr>
            <a:r>
              <a:rPr lang="ja-JP" altLang="en-US" sz="2800">
                <a:ea typeface="ＭＳ Ｐゴシック"/>
                <a:cs typeface="Calibri"/>
              </a:rPr>
              <a:t>国道４号線、１７号線、２０号線、２４６号線、目白通り、外堀通り、　　　高速自動車国道、首都高速道路は通行禁止規制が実施される</a:t>
            </a:r>
            <a:endParaRPr lang="ja-JP">
              <a:ea typeface="ＭＳ Ｐゴシック"/>
              <a:cs typeface="Calibri" panose="020F0502020204030204"/>
            </a:endParaRPr>
          </a:p>
        </p:txBody>
      </p:sp>
      <p:sp>
        <p:nvSpPr>
          <p:cNvPr id="8" name="テキスト ボックス 7">
            <a:extLst>
              <a:ext uri="{FF2B5EF4-FFF2-40B4-BE49-F238E27FC236}">
                <a16:creationId xmlns:a16="http://schemas.microsoft.com/office/drawing/2014/main" id="{31EE2A10-C60D-4FA9-AC70-BA6034B97C7A}"/>
              </a:ext>
            </a:extLst>
          </p:cNvPr>
          <p:cNvSpPr txBox="1"/>
          <p:nvPr/>
        </p:nvSpPr>
        <p:spPr>
          <a:xfrm>
            <a:off x="611577" y="1661124"/>
            <a:ext cx="1145587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ea typeface="ＭＳ Ｐゴシック"/>
                <a:cs typeface="Calibri"/>
              </a:rPr>
              <a:t>&lt;帰宅支援対象道路&gt;</a:t>
            </a:r>
          </a:p>
          <a:p>
            <a:r>
              <a:rPr lang="ja-JP" altLang="en-US" sz="3200">
                <a:ea typeface="ＭＳ Ｐゴシック"/>
                <a:cs typeface="Calibri"/>
              </a:rPr>
              <a:t>第一京浜、第二京浜、中原街道、玉川通り、甲州街道、青梅街道、新青梅街道、川越街道、中山道、北本通り、日光街道、水戸街道、</a:t>
            </a:r>
          </a:p>
          <a:p>
            <a:r>
              <a:rPr lang="ja-JP" altLang="en-US" sz="3200">
                <a:ea typeface="ＭＳ Ｐゴシック"/>
                <a:cs typeface="Calibri"/>
              </a:rPr>
              <a:t>蔵前橋通り、井の頭通り、五日市街道</a:t>
            </a:r>
          </a:p>
        </p:txBody>
      </p:sp>
    </p:spTree>
    <p:extLst>
      <p:ext uri="{BB962C8B-B14F-4D97-AF65-F5344CB8AC3E}">
        <p14:creationId xmlns:p14="http://schemas.microsoft.com/office/powerpoint/2010/main" val="276598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ADC644-CC57-4BEF-921A-5E6B348D6E75}"/>
              </a:ext>
            </a:extLst>
          </p:cNvPr>
          <p:cNvSpPr/>
          <p:nvPr/>
        </p:nvSpPr>
        <p:spPr>
          <a:xfrm>
            <a:off x="865517" y="355120"/>
            <a:ext cx="10538602" cy="9201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ja-JP" altLang="en-US" sz="4800" b="1">
                <a:ea typeface="ＭＳ Ｐゴシック"/>
                <a:cs typeface="Calibri"/>
              </a:rPr>
              <a:t>会社への安否確認</a:t>
            </a:r>
            <a:endParaRPr lang="ja-JP" altLang="en-US" sz="4800" b="1" dirty="0">
              <a:ea typeface="ＭＳ Ｐゴシック"/>
              <a:cs typeface="Calibri"/>
            </a:endParaRPr>
          </a:p>
        </p:txBody>
      </p:sp>
      <p:sp>
        <p:nvSpPr>
          <p:cNvPr id="8" name="テキスト ボックス 7">
            <a:extLst>
              <a:ext uri="{FF2B5EF4-FFF2-40B4-BE49-F238E27FC236}">
                <a16:creationId xmlns:a16="http://schemas.microsoft.com/office/drawing/2014/main" id="{31EE2A10-C60D-4FA9-AC70-BA6034B97C7A}"/>
              </a:ext>
            </a:extLst>
          </p:cNvPr>
          <p:cNvSpPr txBox="1"/>
          <p:nvPr/>
        </p:nvSpPr>
        <p:spPr>
          <a:xfrm>
            <a:off x="611577" y="1661124"/>
            <a:ext cx="114558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ea typeface="ＭＳ Ｐゴシック"/>
                <a:cs typeface="Calibri"/>
              </a:rPr>
              <a:t>■会社への安否確認の方法を具体的に決めておく</a:t>
            </a:r>
            <a:endParaRPr lang="ja-JP" altLang="en-US" sz="3600" dirty="0">
              <a:ea typeface="ＭＳ Ｐゴシック"/>
              <a:cs typeface="Calibri"/>
            </a:endParaRPr>
          </a:p>
        </p:txBody>
      </p:sp>
      <p:pic>
        <p:nvPicPr>
          <p:cNvPr id="2" name="図 4" descr="テーブル が含まれている画像&#10;&#10;説明は自動で生成されたものです">
            <a:extLst>
              <a:ext uri="{FF2B5EF4-FFF2-40B4-BE49-F238E27FC236}">
                <a16:creationId xmlns:a16="http://schemas.microsoft.com/office/drawing/2014/main" id="{ECCD9662-44CD-4C69-927D-57AA9C14D44C}"/>
              </a:ext>
            </a:extLst>
          </p:cNvPr>
          <p:cNvPicPr>
            <a:picLocks noChangeAspect="1"/>
          </p:cNvPicPr>
          <p:nvPr/>
        </p:nvPicPr>
        <p:blipFill>
          <a:blip r:embed="rId2"/>
          <a:stretch>
            <a:fillRect/>
          </a:stretch>
        </p:blipFill>
        <p:spPr>
          <a:xfrm>
            <a:off x="3444815" y="2687349"/>
            <a:ext cx="5115464" cy="3754925"/>
          </a:xfrm>
          <a:prstGeom prst="rect">
            <a:avLst/>
          </a:prstGeom>
        </p:spPr>
      </p:pic>
    </p:spTree>
    <p:extLst>
      <p:ext uri="{BB962C8B-B14F-4D97-AF65-F5344CB8AC3E}">
        <p14:creationId xmlns:p14="http://schemas.microsoft.com/office/powerpoint/2010/main" val="6766983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ワイド画面</PresentationFormat>
  <Paragraphs>0</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661</cp:revision>
  <dcterms:created xsi:type="dcterms:W3CDTF">2020-12-06T10:49:07Z</dcterms:created>
  <dcterms:modified xsi:type="dcterms:W3CDTF">2020-12-06T13:04:05Z</dcterms:modified>
</cp:coreProperties>
</file>